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8" r:id="rId4"/>
    <p:sldId id="359" r:id="rId5"/>
    <p:sldId id="360" r:id="rId6"/>
    <p:sldId id="361" r:id="rId7"/>
    <p:sldId id="362" r:id="rId8"/>
    <p:sldId id="363" r:id="rId9"/>
    <p:sldId id="355" r:id="rId10"/>
    <p:sldId id="356" r:id="rId11"/>
    <p:sldId id="357" r:id="rId12"/>
    <p:sldId id="364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Management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responsibilities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Cloud Management </a:t>
            </a:r>
            <a:r>
              <a:rPr lang="en-US" sz="4000" b="1" dirty="0" smtClean="0"/>
              <a:t>Products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229599" cy="527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7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Cloud Management </a:t>
            </a:r>
            <a:r>
              <a:rPr lang="en-US" sz="4000" b="1" dirty="0" smtClean="0"/>
              <a:t>Products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19174"/>
            <a:ext cx="76200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85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/>
              <a:t>Cloud Management </a:t>
            </a:r>
            <a:r>
              <a:rPr lang="en-US" sz="4000" b="1" dirty="0" smtClean="0"/>
              <a:t>Products</a:t>
            </a:r>
          </a:p>
          <a:p>
            <a:r>
              <a:rPr lang="en-US" sz="3600" dirty="0"/>
              <a:t>Administration </a:t>
            </a:r>
            <a:r>
              <a:rPr lang="en-US" sz="3600" dirty="0">
                <a:solidFill>
                  <a:srgbClr val="FF0000"/>
                </a:solidFill>
              </a:rPr>
              <a:t>Console provides </a:t>
            </a:r>
            <a:r>
              <a:rPr lang="en-US" sz="3600" dirty="0"/>
              <a:t>you with the following </a:t>
            </a:r>
            <a:r>
              <a:rPr lang="en-US" sz="3600" dirty="0" smtClean="0"/>
              <a:t>monitoring capabilities</a:t>
            </a:r>
            <a:r>
              <a:rPr lang="en-US" sz="3600" dirty="0"/>
              <a:t>:</a:t>
            </a:r>
          </a:p>
          <a:p>
            <a:r>
              <a:rPr lang="en-US" sz="3600" dirty="0" smtClean="0"/>
              <a:t>Create </a:t>
            </a:r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new application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set it up in your domain.</a:t>
            </a:r>
          </a:p>
          <a:p>
            <a:r>
              <a:rPr lang="en-US" sz="3600" dirty="0" smtClean="0"/>
              <a:t> </a:t>
            </a:r>
            <a:r>
              <a:rPr lang="en-US" sz="3600" dirty="0">
                <a:solidFill>
                  <a:srgbClr val="FF0000"/>
                </a:solidFill>
              </a:rPr>
              <a:t>Invite other people </a:t>
            </a:r>
            <a:r>
              <a:rPr lang="en-US" sz="3600" dirty="0"/>
              <a:t>to be part of </a:t>
            </a:r>
            <a:r>
              <a:rPr lang="en-US" sz="3600" dirty="0">
                <a:solidFill>
                  <a:srgbClr val="FF0000"/>
                </a:solidFill>
              </a:rPr>
              <a:t>developing your application.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View </a:t>
            </a:r>
            <a:r>
              <a:rPr lang="en-US" sz="3600" dirty="0">
                <a:solidFill>
                  <a:srgbClr val="FF0000"/>
                </a:solidFill>
              </a:rPr>
              <a:t>data and error logs</a:t>
            </a:r>
            <a:r>
              <a:rPr lang="en-US" sz="3600" dirty="0"/>
              <a:t>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Analyze </a:t>
            </a:r>
            <a:r>
              <a:rPr lang="en-US" sz="3600" dirty="0">
                <a:solidFill>
                  <a:srgbClr val="FF0000"/>
                </a:solidFill>
              </a:rPr>
              <a:t>your network traffic</a:t>
            </a:r>
            <a:r>
              <a:rPr lang="en-US" sz="3600" dirty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Browse the application </a:t>
            </a:r>
            <a:r>
              <a:rPr lang="en-US" sz="3600" dirty="0" smtClean="0">
                <a:solidFill>
                  <a:srgbClr val="FF0000"/>
                </a:solidFill>
              </a:rPr>
              <a:t>data store</a:t>
            </a:r>
            <a:r>
              <a:rPr lang="en-US" sz="3600" dirty="0"/>
              <a:t>, and manage its indexes.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View the </a:t>
            </a:r>
            <a:r>
              <a:rPr lang="en-US" sz="3600" dirty="0">
                <a:solidFill>
                  <a:srgbClr val="FF0000"/>
                </a:solidFill>
              </a:rPr>
              <a:t>application’s scheduled tasks</a:t>
            </a:r>
            <a:r>
              <a:rPr lang="en-US" sz="3600" dirty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Test </a:t>
            </a:r>
            <a:r>
              <a:rPr lang="en-US" sz="3600" dirty="0">
                <a:solidFill>
                  <a:srgbClr val="FF0000"/>
                </a:solidFill>
              </a:rPr>
              <a:t>the application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FF0000"/>
                </a:solidFill>
              </a:rPr>
              <a:t>swap out versions</a:t>
            </a:r>
            <a:r>
              <a:rPr lang="en-US" sz="3600" dirty="0"/>
              <a:t>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Management </a:t>
            </a:r>
            <a:r>
              <a:rPr lang="en-US" sz="4000" b="1" dirty="0" smtClean="0"/>
              <a:t>responsibilities</a:t>
            </a:r>
          </a:p>
          <a:p>
            <a:pPr algn="just"/>
            <a:r>
              <a:rPr lang="en-US" sz="3600" dirty="0"/>
              <a:t>What separates a </a:t>
            </a:r>
            <a:r>
              <a:rPr lang="en-US" sz="3600" dirty="0">
                <a:solidFill>
                  <a:srgbClr val="FF0000"/>
                </a:solidFill>
              </a:rPr>
              <a:t>network management </a:t>
            </a:r>
            <a:r>
              <a:rPr lang="en-US" sz="3600" dirty="0"/>
              <a:t>package from a </a:t>
            </a:r>
            <a:r>
              <a:rPr lang="en-US" sz="3600" dirty="0">
                <a:solidFill>
                  <a:srgbClr val="FF0000"/>
                </a:solidFill>
              </a:rPr>
              <a:t>cloud computing management package</a:t>
            </a:r>
            <a:r>
              <a:rPr lang="en-US" sz="3600" dirty="0"/>
              <a:t> </a:t>
            </a:r>
            <a:r>
              <a:rPr lang="en-US" sz="3600" dirty="0" smtClean="0"/>
              <a:t>is the </a:t>
            </a:r>
            <a:r>
              <a:rPr lang="en-US" sz="3600" dirty="0"/>
              <a:t>“</a:t>
            </a:r>
            <a:r>
              <a:rPr lang="en-US" sz="3600" dirty="0" err="1"/>
              <a:t>cloudly</a:t>
            </a:r>
            <a:r>
              <a:rPr lang="en-US" sz="3600" dirty="0"/>
              <a:t>” characteristics that cloud management service must have: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Management </a:t>
            </a:r>
            <a:r>
              <a:rPr lang="en-US" sz="4000" b="1" dirty="0" smtClean="0"/>
              <a:t>responsibilities</a:t>
            </a:r>
          </a:p>
          <a:p>
            <a:r>
              <a:rPr lang="en-US" sz="3600" dirty="0"/>
              <a:t>Billing is on a</a:t>
            </a:r>
            <a:r>
              <a:rPr lang="en-US" sz="3600" dirty="0">
                <a:solidFill>
                  <a:srgbClr val="FF0000"/>
                </a:solidFill>
              </a:rPr>
              <a:t> pay-as-you-go </a:t>
            </a:r>
            <a:r>
              <a:rPr lang="en-US" sz="3600" dirty="0"/>
              <a:t>basis.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The management service is </a:t>
            </a:r>
            <a:r>
              <a:rPr lang="en-US" sz="3600" dirty="0">
                <a:solidFill>
                  <a:srgbClr val="FF0000"/>
                </a:solidFill>
              </a:rPr>
              <a:t>extremely scalable.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management service is </a:t>
            </a:r>
            <a:r>
              <a:rPr lang="en-US" sz="3600" dirty="0">
                <a:solidFill>
                  <a:srgbClr val="FF0000"/>
                </a:solidFill>
              </a:rPr>
              <a:t>ubiquitous</a:t>
            </a:r>
            <a:r>
              <a:rPr lang="en-US" sz="3600" dirty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/>
              <a:t>Communication between the </a:t>
            </a:r>
            <a:r>
              <a:rPr lang="en-US" sz="3600" dirty="0">
                <a:solidFill>
                  <a:srgbClr val="FF0000"/>
                </a:solidFill>
              </a:rPr>
              <a:t>cloud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FF0000"/>
                </a:solidFill>
              </a:rPr>
              <a:t>other systems uses cloud networking </a:t>
            </a:r>
            <a:r>
              <a:rPr lang="en-US" sz="3600" dirty="0"/>
              <a:t>standards.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7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Management </a:t>
            </a:r>
            <a:r>
              <a:rPr lang="en-US" sz="4000" b="1" dirty="0" smtClean="0"/>
              <a:t>responsibilities</a:t>
            </a:r>
          </a:p>
          <a:p>
            <a:pPr algn="just"/>
            <a:r>
              <a:rPr lang="en-US" sz="3600" dirty="0"/>
              <a:t>To </a:t>
            </a:r>
            <a:r>
              <a:rPr lang="en-US" sz="3600" dirty="0">
                <a:solidFill>
                  <a:srgbClr val="FF0000"/>
                </a:solidFill>
              </a:rPr>
              <a:t>monitor an entire cloud computing deployment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</a:t>
            </a:r>
            <a:r>
              <a:rPr lang="en-US" sz="3600" dirty="0"/>
              <a:t>tack, you </a:t>
            </a:r>
            <a:r>
              <a:rPr lang="en-US" sz="3600" dirty="0">
                <a:solidFill>
                  <a:srgbClr val="FF0000"/>
                </a:solidFill>
              </a:rPr>
              <a:t>monitor six different categories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3600" b="1" dirty="0" smtClean="0"/>
              <a:t>1</a:t>
            </a:r>
            <a:r>
              <a:rPr lang="en-US" sz="3600" b="1" dirty="0"/>
              <a:t>. </a:t>
            </a:r>
            <a:r>
              <a:rPr lang="en-US" sz="3600" dirty="0">
                <a:solidFill>
                  <a:srgbClr val="FF0000"/>
                </a:solidFill>
              </a:rPr>
              <a:t>End-user services such as HTTP, TCP</a:t>
            </a:r>
            <a:r>
              <a:rPr lang="en-US" sz="3600" dirty="0"/>
              <a:t>, POP3/SMTP, and others</a:t>
            </a:r>
          </a:p>
          <a:p>
            <a:r>
              <a:rPr lang="en-US" sz="3600" b="1" dirty="0"/>
              <a:t>2. </a:t>
            </a:r>
            <a:r>
              <a:rPr lang="en-US" sz="3600" dirty="0">
                <a:solidFill>
                  <a:srgbClr val="FF0000"/>
                </a:solidFill>
              </a:rPr>
              <a:t>Browser performance </a:t>
            </a:r>
            <a:r>
              <a:rPr lang="en-US" sz="3600" dirty="0"/>
              <a:t>on the </a:t>
            </a:r>
            <a:r>
              <a:rPr lang="en-US" sz="3600" dirty="0">
                <a:solidFill>
                  <a:srgbClr val="FF0000"/>
                </a:solidFill>
              </a:rPr>
              <a:t>client</a:t>
            </a:r>
          </a:p>
          <a:p>
            <a:r>
              <a:rPr lang="en-US" sz="3600" b="1" dirty="0"/>
              <a:t>3. </a:t>
            </a:r>
            <a:r>
              <a:rPr lang="en-US" sz="3600" dirty="0"/>
              <a:t>Application </a:t>
            </a:r>
            <a:r>
              <a:rPr lang="en-US" sz="3600" dirty="0">
                <a:solidFill>
                  <a:srgbClr val="FF0000"/>
                </a:solidFill>
              </a:rPr>
              <a:t>monitoring </a:t>
            </a:r>
            <a:r>
              <a:rPr lang="en-US" sz="3600" dirty="0"/>
              <a:t>in the cloud, </a:t>
            </a:r>
            <a:r>
              <a:rPr lang="en-US" sz="3600" dirty="0">
                <a:solidFill>
                  <a:srgbClr val="FF0000"/>
                </a:solidFill>
              </a:rPr>
              <a:t>such as Apache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MySQL, and </a:t>
            </a:r>
            <a:r>
              <a:rPr lang="en-US" sz="3600" dirty="0" smtClean="0">
                <a:solidFill>
                  <a:srgbClr val="FF0000"/>
                </a:solidFill>
              </a:rPr>
              <a:t>so.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4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Management </a:t>
            </a:r>
            <a:r>
              <a:rPr lang="en-US" sz="4000" b="1" dirty="0" smtClean="0"/>
              <a:t>responsibilities</a:t>
            </a:r>
          </a:p>
          <a:p>
            <a:pPr algn="just"/>
            <a:r>
              <a:rPr lang="en-US" sz="3600" b="1" dirty="0"/>
              <a:t>4. </a:t>
            </a:r>
            <a:r>
              <a:rPr lang="en-US" sz="3600" dirty="0">
                <a:solidFill>
                  <a:srgbClr val="FF0000"/>
                </a:solidFill>
              </a:rPr>
              <a:t>Cloud infrastructure monitoring</a:t>
            </a:r>
            <a:r>
              <a:rPr lang="en-US" sz="3600" dirty="0"/>
              <a:t> of services </a:t>
            </a:r>
            <a:r>
              <a:rPr lang="en-US" sz="3600" dirty="0">
                <a:solidFill>
                  <a:srgbClr val="FF0000"/>
                </a:solidFill>
              </a:rPr>
              <a:t>such as Amazon Web Services</a:t>
            </a:r>
            <a:r>
              <a:rPr lang="en-US" sz="3600" dirty="0"/>
              <a:t>, </a:t>
            </a:r>
            <a:r>
              <a:rPr lang="en-US" sz="3600" dirty="0" err="1" smtClean="0">
                <a:solidFill>
                  <a:srgbClr val="FF0000"/>
                </a:solidFill>
              </a:rPr>
              <a:t>GoGrid</a:t>
            </a:r>
            <a:r>
              <a:rPr lang="en-US" sz="3600" dirty="0" smtClean="0">
                <a:solidFill>
                  <a:srgbClr val="FF0000"/>
                </a:solidFill>
              </a:rPr>
              <a:t>, Rackspace</a:t>
            </a:r>
            <a:r>
              <a:rPr lang="en-US" sz="3600" dirty="0">
                <a:solidFill>
                  <a:srgbClr val="FF0000"/>
                </a:solidFill>
              </a:rPr>
              <a:t>, and others</a:t>
            </a:r>
          </a:p>
          <a:p>
            <a:pPr algn="just"/>
            <a:r>
              <a:rPr lang="en-US" sz="3600" b="1" dirty="0"/>
              <a:t>5. </a:t>
            </a:r>
            <a:r>
              <a:rPr lang="en-US" sz="3600" dirty="0"/>
              <a:t>Machine instance </a:t>
            </a:r>
            <a:r>
              <a:rPr lang="en-US" sz="3600" dirty="0">
                <a:solidFill>
                  <a:srgbClr val="FF0000"/>
                </a:solidFill>
              </a:rPr>
              <a:t>monitoring where </a:t>
            </a:r>
            <a:r>
              <a:rPr lang="en-US" sz="3600" dirty="0"/>
              <a:t>the service </a:t>
            </a:r>
            <a:r>
              <a:rPr lang="en-US" sz="3600" dirty="0">
                <a:solidFill>
                  <a:srgbClr val="FF0000"/>
                </a:solidFill>
              </a:rPr>
              <a:t>measures processor utilization</a:t>
            </a:r>
            <a:r>
              <a:rPr lang="en-US" sz="3600" dirty="0"/>
              <a:t>, </a:t>
            </a:r>
            <a:r>
              <a:rPr lang="en-US" sz="3600" dirty="0" smtClean="0">
                <a:solidFill>
                  <a:srgbClr val="FF0000"/>
                </a:solidFill>
              </a:rPr>
              <a:t>memory usage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disk consumption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queue lengths</a:t>
            </a:r>
            <a:r>
              <a:rPr lang="en-US" sz="3600" dirty="0"/>
              <a:t>, and other important parameters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9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Management </a:t>
            </a:r>
            <a:r>
              <a:rPr lang="en-US" sz="4000" b="1" dirty="0" smtClean="0"/>
              <a:t>responsibilities</a:t>
            </a:r>
          </a:p>
          <a:p>
            <a:pPr algn="just"/>
            <a:r>
              <a:rPr lang="en-US" sz="3600" b="1" dirty="0"/>
              <a:t>6. </a:t>
            </a:r>
            <a:r>
              <a:rPr lang="en-US" sz="3600" dirty="0">
                <a:solidFill>
                  <a:srgbClr val="FF0000"/>
                </a:solidFill>
              </a:rPr>
              <a:t>Network monitoring </a:t>
            </a:r>
            <a:r>
              <a:rPr lang="en-US" sz="3600" dirty="0"/>
              <a:t>and discovery using standard </a:t>
            </a:r>
            <a:r>
              <a:rPr lang="en-US" sz="3600" dirty="0">
                <a:solidFill>
                  <a:srgbClr val="FF0000"/>
                </a:solidFill>
              </a:rPr>
              <a:t>protocols </a:t>
            </a:r>
            <a:r>
              <a:rPr lang="en-US" sz="3600" dirty="0"/>
              <a:t>like the </a:t>
            </a:r>
            <a:r>
              <a:rPr lang="en-US" sz="3600" dirty="0">
                <a:solidFill>
                  <a:srgbClr val="FF0000"/>
                </a:solidFill>
              </a:rPr>
              <a:t>Simple </a:t>
            </a:r>
            <a:r>
              <a:rPr lang="en-US" sz="3600" dirty="0" smtClean="0">
                <a:solidFill>
                  <a:srgbClr val="FF0000"/>
                </a:solidFill>
              </a:rPr>
              <a:t>Network Management </a:t>
            </a:r>
            <a:r>
              <a:rPr lang="en-US" sz="3600" dirty="0">
                <a:solidFill>
                  <a:srgbClr val="FF0000"/>
                </a:solidFill>
              </a:rPr>
              <a:t>Protocol (SNMP)</a:t>
            </a:r>
            <a:r>
              <a:rPr lang="en-US" sz="3600" dirty="0"/>
              <a:t>, </a:t>
            </a:r>
            <a:r>
              <a:rPr lang="en-US" sz="3600" dirty="0">
                <a:solidFill>
                  <a:srgbClr val="FF0000"/>
                </a:solidFill>
              </a:rPr>
              <a:t>Configuration Management Database (CMDB), Windows</a:t>
            </a:r>
          </a:p>
          <a:p>
            <a:pPr algn="just"/>
            <a:r>
              <a:rPr lang="en-US" sz="3600" dirty="0">
                <a:solidFill>
                  <a:srgbClr val="FF0000"/>
                </a:solidFill>
              </a:rPr>
              <a:t>Management Instrumentation (WMI), </a:t>
            </a:r>
            <a:r>
              <a:rPr lang="en-US" sz="3600" dirty="0"/>
              <a:t>and the like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2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Management </a:t>
            </a:r>
            <a:r>
              <a:rPr lang="en-US" sz="4000" b="1" dirty="0" smtClean="0"/>
              <a:t>responsibilities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54379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4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Management </a:t>
            </a:r>
            <a:r>
              <a:rPr lang="en-US" sz="4000" b="1" dirty="0" smtClean="0"/>
              <a:t>responsibilities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3716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/>
              <a:t>It’s important to note that there are really </a:t>
            </a:r>
            <a:r>
              <a:rPr lang="en-US" sz="3600" dirty="0">
                <a:solidFill>
                  <a:srgbClr val="FF0000"/>
                </a:solidFill>
              </a:rPr>
              <a:t>two aspects to cloud management</a:t>
            </a:r>
            <a:r>
              <a:rPr lang="en-US" sz="3600" dirty="0"/>
              <a:t>:</a:t>
            </a:r>
          </a:p>
          <a:p>
            <a:pPr algn="just"/>
            <a:r>
              <a:rPr lang="en-US" sz="3600" dirty="0" smtClean="0"/>
              <a:t>1. Managing </a:t>
            </a:r>
            <a:r>
              <a:rPr lang="en-US" sz="3600" dirty="0"/>
              <a:t>resources </a:t>
            </a:r>
            <a:r>
              <a:rPr lang="en-US" sz="3600" i="1" dirty="0"/>
              <a:t>in the cloud</a:t>
            </a:r>
          </a:p>
          <a:p>
            <a:pPr algn="just"/>
            <a:r>
              <a:rPr lang="en-US" sz="3600" dirty="0" smtClean="0"/>
              <a:t>2. Using </a:t>
            </a:r>
            <a:r>
              <a:rPr lang="en-US" sz="3600" dirty="0"/>
              <a:t>the cloud to manage resources </a:t>
            </a:r>
            <a:r>
              <a:rPr lang="en-US" sz="3600" i="1" dirty="0"/>
              <a:t>on-premises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54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Cloud Management </a:t>
            </a:r>
            <a:r>
              <a:rPr lang="en-US" sz="4000" b="1" dirty="0" smtClean="0"/>
              <a:t>Products</a:t>
            </a:r>
          </a:p>
          <a:p>
            <a:pPr algn="just"/>
            <a:r>
              <a:rPr lang="en-US" sz="3600" dirty="0"/>
              <a:t>some of the </a:t>
            </a:r>
            <a:r>
              <a:rPr lang="en-US" sz="3600" dirty="0">
                <a:solidFill>
                  <a:srgbClr val="FF0000"/>
                </a:solidFill>
              </a:rPr>
              <a:t>current players </a:t>
            </a:r>
            <a:r>
              <a:rPr lang="en-US" sz="3600" dirty="0"/>
              <a:t>in this </a:t>
            </a:r>
            <a:r>
              <a:rPr lang="en-US" sz="3600" dirty="0">
                <a:solidFill>
                  <a:srgbClr val="FF0000"/>
                </a:solidFill>
              </a:rPr>
              <a:t>market</a:t>
            </a:r>
            <a:r>
              <a:rPr lang="en-US" sz="3600" dirty="0"/>
              <a:t>, along with the </a:t>
            </a:r>
            <a:r>
              <a:rPr lang="en-US" sz="3600" dirty="0">
                <a:solidFill>
                  <a:srgbClr val="FF0000"/>
                </a:solidFill>
              </a:rPr>
              <a:t>products </a:t>
            </a:r>
            <a:r>
              <a:rPr lang="en-US" sz="3600" dirty="0" smtClean="0">
                <a:solidFill>
                  <a:srgbClr val="FF0000"/>
                </a:solidFill>
              </a:rPr>
              <a:t>they either</a:t>
            </a:r>
            <a:r>
              <a:rPr lang="en-US" sz="3600" dirty="0" smtClean="0"/>
              <a:t> </a:t>
            </a:r>
            <a:r>
              <a:rPr lang="en-US" sz="3600" dirty="0"/>
              <a:t>are </a:t>
            </a:r>
            <a:r>
              <a:rPr lang="en-US" sz="3600" dirty="0">
                <a:solidFill>
                  <a:srgbClr val="FF0000"/>
                </a:solidFill>
              </a:rPr>
              <a:t>offering or are promising </a:t>
            </a:r>
            <a:r>
              <a:rPr lang="en-US" sz="3600" dirty="0"/>
              <a:t>in the very near </a:t>
            </a:r>
            <a:r>
              <a:rPr lang="en-US" sz="3600" dirty="0" smtClean="0"/>
              <a:t>future.</a:t>
            </a:r>
          </a:p>
          <a:p>
            <a:pPr algn="just"/>
            <a:r>
              <a:rPr lang="en-US" sz="3600" dirty="0"/>
              <a:t>When </a:t>
            </a:r>
            <a:r>
              <a:rPr lang="en-US" sz="3600" dirty="0">
                <a:solidFill>
                  <a:srgbClr val="FF0000"/>
                </a:solidFill>
              </a:rPr>
              <a:t>considering products</a:t>
            </a:r>
            <a:r>
              <a:rPr lang="en-US" sz="3600" dirty="0"/>
              <a:t> in cloud</a:t>
            </a:r>
          </a:p>
          <a:p>
            <a:pPr marL="0" indent="0" algn="just">
              <a:buNone/>
            </a:pPr>
            <a:r>
              <a:rPr lang="en-US" sz="3600" dirty="0" smtClean="0"/>
              <a:t>    management</a:t>
            </a:r>
            <a:r>
              <a:rPr lang="en-US" sz="3600" dirty="0"/>
              <a:t>, you should be aware </a:t>
            </a:r>
            <a:r>
              <a:rPr lang="en-US" sz="3600" dirty="0" smtClean="0"/>
              <a:t>   </a:t>
            </a:r>
          </a:p>
          <a:p>
            <a:pPr marL="0" indent="0" algn="just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that—as </a:t>
            </a:r>
            <a:r>
              <a:rPr lang="en-US" sz="3600" dirty="0"/>
              <a:t>in all </a:t>
            </a:r>
            <a:r>
              <a:rPr lang="en-US" sz="3600" dirty="0">
                <a:solidFill>
                  <a:srgbClr val="FF0000"/>
                </a:solidFill>
              </a:rPr>
              <a:t>new areas of  </a:t>
            </a:r>
            <a:r>
              <a:rPr lang="en-US" sz="3600" dirty="0" smtClean="0">
                <a:solidFill>
                  <a:srgbClr val="FF0000"/>
                </a:solidFill>
              </a:rPr>
              <a:t>technology</a:t>
            </a:r>
            <a:r>
              <a:rPr lang="en-US" sz="3600" dirty="0" smtClean="0"/>
              <a:t>—there </a:t>
            </a:r>
            <a:r>
              <a:rPr lang="en-US" sz="3600" dirty="0"/>
              <a:t>is </a:t>
            </a:r>
            <a:r>
              <a:rPr lang="en-US" sz="3600" dirty="0" smtClean="0"/>
              <a:t>considerable churn </a:t>
            </a:r>
            <a:r>
              <a:rPr lang="en-US" sz="3600" dirty="0"/>
              <a:t>as </a:t>
            </a:r>
            <a:r>
              <a:rPr lang="en-US" sz="3600" dirty="0">
                <a:solidFill>
                  <a:srgbClr val="FF0000"/>
                </a:solidFill>
              </a:rPr>
              <a:t>companies grow</a:t>
            </a:r>
            <a:r>
              <a:rPr lang="en-US" sz="3600" dirty="0"/>
              <a:t>, get acquired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0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402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122</cp:revision>
  <dcterms:created xsi:type="dcterms:W3CDTF">2006-08-16T00:00:00Z</dcterms:created>
  <dcterms:modified xsi:type="dcterms:W3CDTF">2022-11-03T01:52:23Z</dcterms:modified>
</cp:coreProperties>
</file>